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68" r:id="rId2"/>
    <p:sldId id="369" r:id="rId3"/>
    <p:sldId id="370" r:id="rId4"/>
    <p:sldId id="397" r:id="rId5"/>
    <p:sldId id="380" r:id="rId6"/>
    <p:sldId id="389" r:id="rId7"/>
    <p:sldId id="383" r:id="rId8"/>
    <p:sldId id="398" r:id="rId9"/>
    <p:sldId id="384" r:id="rId10"/>
    <p:sldId id="385" r:id="rId11"/>
    <p:sldId id="386" r:id="rId12"/>
    <p:sldId id="387" r:id="rId13"/>
    <p:sldId id="394" r:id="rId14"/>
    <p:sldId id="395" r:id="rId15"/>
    <p:sldId id="399" r:id="rId16"/>
    <p:sldId id="388" r:id="rId17"/>
    <p:sldId id="400" r:id="rId18"/>
    <p:sldId id="422" r:id="rId19"/>
    <p:sldId id="420" r:id="rId20"/>
    <p:sldId id="421" r:id="rId21"/>
    <p:sldId id="390" r:id="rId22"/>
    <p:sldId id="423" r:id="rId23"/>
    <p:sldId id="401" r:id="rId24"/>
    <p:sldId id="391" r:id="rId25"/>
    <p:sldId id="392" r:id="rId26"/>
    <p:sldId id="371" r:id="rId27"/>
    <p:sldId id="402" r:id="rId28"/>
    <p:sldId id="403" r:id="rId29"/>
    <p:sldId id="405" r:id="rId30"/>
    <p:sldId id="404" r:id="rId31"/>
    <p:sldId id="409" r:id="rId32"/>
    <p:sldId id="410" r:id="rId33"/>
    <p:sldId id="406" r:id="rId34"/>
    <p:sldId id="407" r:id="rId35"/>
    <p:sldId id="372" r:id="rId36"/>
    <p:sldId id="414" r:id="rId37"/>
    <p:sldId id="415" r:id="rId38"/>
    <p:sldId id="412" r:id="rId39"/>
    <p:sldId id="393" r:id="rId40"/>
    <p:sldId id="408" r:id="rId41"/>
    <p:sldId id="411" r:id="rId42"/>
    <p:sldId id="373" r:id="rId43"/>
    <p:sldId id="419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2"/>
    <a:srgbClr val="E3A856"/>
    <a:srgbClr val="00487B"/>
    <a:srgbClr val="007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6"/>
    <p:restoredTop sz="93071" autoAdjust="0"/>
  </p:normalViewPr>
  <p:slideViewPr>
    <p:cSldViewPr snapToGrid="0">
      <p:cViewPr>
        <p:scale>
          <a:sx n="109" d="100"/>
          <a:sy n="109" d="100"/>
        </p:scale>
        <p:origin x="1352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4AA66347-1705-604F-BA79-6BEC32AA6CF3}" type="datetimeFigureOut">
              <a:rPr lang="en-US"/>
              <a:pPr/>
              <a:t>4/26/20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5E9AA51F-A2E3-9341-B2CB-1728D4E50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831D5D12-A136-8C42-B19C-727A26E1A954}" type="datetimeFigureOut">
              <a:rPr lang="en-US"/>
              <a:pPr/>
              <a:t>4/26/20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D0EC86D2-705E-4E4C-92F1-3F60E1FE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1pPr>
    <a:lvl2pPr marL="4572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2pPr>
    <a:lvl3pPr marL="9144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3pPr>
    <a:lvl4pPr marL="13716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4pPr>
    <a:lvl5pPr marL="18288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watch.com/story/trump-says-hes-tariff-man-and-twitter-decides-its-a-superhero-name-2018-12-0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oxeu.org/article/how-tariff-hikes-may-trigger-re-routing-circumventio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nticcouncil.org/blogs/econographics/trade-disrupted-us-and-china-need-more-than-a-truce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19/world/europe/what-is-brexit.html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zzlo.com/gallery/timeline/example/brexit-timeline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uk-politics-46393399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ntoffices.com/blog/featured/smes-no-strategic-plan-brexit-survey-results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en/infographics/eu-trade-map/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20-01-15/u-k-is-trying-to-roll-over-trade-deals-eu-has-with-others-map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20-01-31/how-the-coronavirus-can-infect-global-supply-chains-map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news.com/manufacturing/follow-latest-assembly-plant-closings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nbc.com/rachel-maddow/watch/meat-processing-plants-prove-particularly-vulnerable-to-coronavirus-82318405836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international/2020/02/15/the-new-coronavirus-could-have-a-lasting-impact-on-global-supply-chains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eriskguaranty.com/trgpeak/infographic-section-232-tariff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eriskguaranty.com/trgpeak/infographic-section-232-tariff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eriskguaranty.com/trgpeak/infographic-section-232-tariff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eriskguaranty.com/trgpeak/infographic-section-301-tariffs-us-china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eriskguaranty.com/trgpeak/infographic-section-301-tariffs-us-china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eriskguaranty.com/trgpeak/infographic-section-301-tariffs-us-china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ia.nikkei.com/Economy/Trade-war/US-grants-nearly-1-000-exemptions-from-China-tariff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MarketWatch</a:t>
            </a:r>
          </a:p>
          <a:p>
            <a:r>
              <a:rPr lang="en-US" dirty="0">
                <a:hlinkClick r:id="rId3"/>
              </a:rPr>
              <a:t>https://www.marketwatch.com/story/trump-says-hes-tariff-man-and-twitter-decides-its-a-superhero-name-2018-12-04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69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Liu,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Xuepeng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 and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Huimin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 </a:t>
            </a:r>
            <a:r>
              <a:rPr lang="en-US" b="0" dirty="0"/>
              <a:t>Shi, “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(Still) made in China: how tariff hikes may trigger re-routing circumvention,” VOX, July 11, 2019</a:t>
            </a:r>
            <a:r>
              <a:rPr lang="en-US" b="0" i="0" dirty="0"/>
              <a:t>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https://voxeu.org/article/how-tariff-hikes-may-trigger-re-routing-circumvention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Moehr</a:t>
            </a:r>
            <a:r>
              <a:rPr lang="en-US" dirty="0"/>
              <a:t>, Ole, “Trade Disrupted:  US and China Need More Than A Truce,” Atlantic Council, December 5, 2018.</a:t>
            </a:r>
          </a:p>
          <a:p>
            <a:r>
              <a:rPr lang="en-US" dirty="0">
                <a:hlinkClick r:id="rId3"/>
              </a:rPr>
              <a:t>https://www.atlanticcouncil.org/blogs/econographics/trade-disrupted-us-and-china-need-more-than-a-truce/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98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Mueller, “</a:t>
            </a:r>
            <a:r>
              <a:rPr lang="en-US" sz="1100" b="0" i="1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What Is Brexit? And What Happens Next?” New York Times, Jan 31, 2020</a:t>
            </a:r>
            <a:endParaRPr lang="en-US" b="0" dirty="0"/>
          </a:p>
          <a:p>
            <a:r>
              <a:rPr lang="en-US" dirty="0">
                <a:hlinkClick r:id="rId3"/>
              </a:rPr>
              <a:t>https://www.nytimes.com/interactive/2019/world/europe/what-is-brexit.html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05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Vizzlo</a:t>
            </a:r>
            <a:endParaRPr lang="en-US" dirty="0"/>
          </a:p>
          <a:p>
            <a:r>
              <a:rPr lang="en-US" dirty="0">
                <a:hlinkClick r:id="rId3"/>
              </a:rPr>
              <a:t>https://vizzlo.com/gallery/timeline/example/brexit-timeline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2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BBC, Barnes, Peter, “Brexit:  What Happens Now?” Feb 5, 2020</a:t>
            </a:r>
          </a:p>
          <a:p>
            <a:r>
              <a:rPr lang="en-US" dirty="0">
                <a:hlinkClick r:id="rId3"/>
              </a:rPr>
              <a:t>https://www.bbc.com/news/uk-politics-46393399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1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InstantOffices</a:t>
            </a:r>
            <a:endParaRPr lang="en-US" dirty="0"/>
          </a:p>
          <a:p>
            <a:r>
              <a:rPr lang="en-US" dirty="0">
                <a:hlinkClick r:id="rId3"/>
              </a:rPr>
              <a:t>https://www.instantoffices.com/blog/featured/smes-no-strategic-plan-brexit-survey-results/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39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</a:t>
            </a:r>
          </a:p>
          <a:p>
            <a:r>
              <a:rPr lang="en-US" dirty="0">
                <a:hlinkClick r:id="rId3"/>
              </a:rPr>
              <a:t>https://www.consilium.europa.eu/en/infographics/eu-trade-map/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7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Bloomberg</a:t>
            </a:r>
          </a:p>
          <a:p>
            <a:r>
              <a:rPr lang="en-US" dirty="0">
                <a:hlinkClick r:id="rId3"/>
              </a:rPr>
              <a:t>https://www.bloomberg.com/news/articles/2020-01-15/u-k-is-trying-to-roll-over-trade-deals-eu-has-with-others-map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Romei</a:t>
            </a:r>
            <a:r>
              <a:rPr lang="en-US" dirty="0"/>
              <a:t>, Valentina, FT, Apr 24, 2020</a:t>
            </a:r>
          </a:p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/content/db3427f5-5394-4661-8e52-6447fd3d9ae9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9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Wigglesworth, Robin, FT Apr 24, 2020</a:t>
            </a:r>
          </a:p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/content/10d24f35-dee9-4991-a7bd-51be9097a100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kern="1200" cap="all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  <a:hlinkClick r:id="rId3" tooltip="9:46 am"/>
              </a:rPr>
              <a:t>SEPTEMBER 18, 2019</a:t>
            </a:r>
            <a:r>
              <a:rPr lang="en-US" sz="1100" b="0" i="0" kern="1200" cap="all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 | </a:t>
            </a:r>
            <a:r>
              <a:rPr lang="en-US" sz="1100" b="1" i="1" u="none" strike="noStrike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4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Cousin, </a:t>
            </a:r>
            <a:r>
              <a:rPr lang="en-US" dirty="0" err="1"/>
              <a:t>Maeva</a:t>
            </a:r>
            <a:r>
              <a:rPr lang="en-US" dirty="0"/>
              <a:t>, “</a:t>
            </a:r>
            <a:r>
              <a:rPr lang="en-US" sz="1100" b="1" i="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How the Coronavirus Can Infect Global Supply Chains,” Bloomberg, Jan 31, 2020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https://www.bloomberg.com/news/articles/2020-01-31/how-the-coronavirus-can-infect-global-supply-chains-map</a:t>
            </a:r>
            <a:endParaRPr lang="en-US" sz="1100" b="1" i="0" kern="1200" dirty="0">
              <a:solidFill>
                <a:schemeClr val="tx1"/>
              </a:solidFill>
              <a:effectLst/>
              <a:latin typeface="Palatino Linotype"/>
              <a:ea typeface="ＭＳ Ｐゴシック" charset="-128"/>
              <a:cs typeface="Palatino Lino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Automotive News, March 25, 2020</a:t>
            </a:r>
          </a:p>
          <a:p>
            <a:r>
              <a:rPr lang="en-US" dirty="0">
                <a:hlinkClick r:id="rId3"/>
              </a:rPr>
              <a:t>https://www.autonews.com/manufacturing/follow-latest-assembly-plant-closings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0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Rachel </a:t>
            </a:r>
            <a:r>
              <a:rPr lang="en-US" dirty="0" err="1"/>
              <a:t>Madow</a:t>
            </a:r>
            <a:r>
              <a:rPr lang="en-US" dirty="0"/>
              <a:t> Show, MSNBC, Apr 20,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https://www.msnbc.com/rachel-maddow/watch/meat-processing-plants-prove-particularly-vulnerable-to-coronavirus-82318405836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40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Economist Feb 15, 2020</a:t>
            </a:r>
          </a:p>
          <a:p>
            <a:r>
              <a:rPr lang="en-US" dirty="0">
                <a:hlinkClick r:id="rId3"/>
              </a:rPr>
              <a:t>https://www.economist.com/international/2020/02/15/the-new-coronavirus-could-have-a-lasting-impact-on-global-supply-chains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traderiskguaranty.com</a:t>
            </a:r>
            <a:endParaRPr lang="en-US" dirty="0"/>
          </a:p>
          <a:p>
            <a:r>
              <a:rPr lang="en-US" dirty="0">
                <a:hlinkClick r:id="rId3"/>
              </a:rPr>
              <a:t>https://traderiskguaranty.com/trgpeak/infographic-section-232-tariffs/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traderiskguaranty.com</a:t>
            </a:r>
            <a:endParaRPr lang="en-US" dirty="0"/>
          </a:p>
          <a:p>
            <a:r>
              <a:rPr lang="en-US" dirty="0">
                <a:hlinkClick r:id="rId3"/>
              </a:rPr>
              <a:t>https://traderiskguaranty.com/trgpeak/infographic-section-232-tariffs/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9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traderiskguaranty.com</a:t>
            </a:r>
            <a:endParaRPr lang="en-US" dirty="0"/>
          </a:p>
          <a:p>
            <a:r>
              <a:rPr lang="en-US" dirty="0">
                <a:hlinkClick r:id="rId3"/>
              </a:rPr>
              <a:t>https://traderiskguaranty.com/trgpeak/infographic-section-232-tariffs/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traderiskguaranty.com</a:t>
            </a:r>
            <a:endParaRPr lang="en-US" dirty="0"/>
          </a:p>
          <a:p>
            <a:r>
              <a:rPr lang="en-US" dirty="0">
                <a:hlinkClick r:id="rId3"/>
              </a:rPr>
              <a:t>https://traderiskguaranty.com/trgpeak/infographic-section-301-tariffs-us-china/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10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traderiskguaranty.com</a:t>
            </a:r>
            <a:endParaRPr lang="en-US" dirty="0"/>
          </a:p>
          <a:p>
            <a:r>
              <a:rPr lang="en-US" dirty="0">
                <a:hlinkClick r:id="rId3"/>
              </a:rPr>
              <a:t>https://traderiskguaranty.com/trgpeak/infographic-section-301-tariffs-us-china/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54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traderiskguaranty.com</a:t>
            </a:r>
            <a:endParaRPr lang="en-US" dirty="0"/>
          </a:p>
          <a:p>
            <a:r>
              <a:rPr lang="en-US" dirty="0">
                <a:hlinkClick r:id="rId3"/>
              </a:rPr>
              <a:t>https://traderiskguaranty.com/trgpeak/infographic-section-301-tariffs-us-china/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02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Ohira</a:t>
            </a:r>
            <a:r>
              <a:rPr lang="en-US" dirty="0"/>
              <a:t>, Yuji, December 31, 2018, Nikkei Asian Review</a:t>
            </a:r>
          </a:p>
          <a:p>
            <a:r>
              <a:rPr lang="en-US" dirty="0">
                <a:hlinkClick r:id="rId3"/>
              </a:rPr>
              <a:t>https://asia.nikkei.com/Economy/Trade-war/US-grants-nearly-1-000-exemptions-from-China-tariffs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3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B58BF-0238-3F4F-8BA7-21C649890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5920-6679-BF41-B08A-9584B221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4DB79-9026-674A-8CB3-9EAE7ABF0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B502E-8220-0E45-A607-89882E719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12FFB-A18C-3840-85CB-E62EB7E8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29865-FE12-2F45-8BED-9DCF494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015E-868B-B341-95D9-0FA327E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830AA-CAC2-8443-BECC-E3B2EC33C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AB29-9E45-A142-B4B0-C024F442E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BC640-4201-D944-B7D0-20CEF883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ordmark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1163" y="146050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20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2592388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0" y="3406775"/>
            <a:ext cx="6858000" cy="44450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400800" y="64008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F8B8C109-74AB-CD4E-9842-A6AE79242E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3" descr="ford-school_blue-vertical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381000"/>
            <a:ext cx="73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999" y="1066800"/>
            <a:ext cx="7667625" cy="646331"/>
          </a:xfrm>
        </p:spPr>
        <p:txBody>
          <a:bodyPr/>
          <a:lstStyle/>
          <a:p>
            <a:pPr algn="ctr"/>
            <a:r>
              <a:rPr lang="en-US" sz="3600" dirty="0"/>
              <a:t>Lessons Learned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458419"/>
            <a:ext cx="6705600" cy="1175706"/>
          </a:xfrm>
        </p:spPr>
        <p:txBody>
          <a:bodyPr/>
          <a:lstStyle/>
          <a:p>
            <a:pPr algn="ctr"/>
            <a:r>
              <a:rPr lang="en-US" dirty="0"/>
              <a:t>Alan V. Deardorff</a:t>
            </a:r>
          </a:p>
          <a:p>
            <a:pPr algn="ctr"/>
            <a:r>
              <a:rPr lang="en-US" dirty="0"/>
              <a:t>University of Michigan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00751" y="4528966"/>
            <a:ext cx="7157429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/>
              <a:t>For presentation to students of Peter </a:t>
            </a:r>
            <a:r>
              <a:rPr lang="en-US" sz="2400" i="0" dirty="0" err="1"/>
              <a:t>Debaere</a:t>
            </a:r>
            <a:r>
              <a:rPr lang="en-US" sz="2400" i="0" dirty="0"/>
              <a:t> </a:t>
            </a:r>
          </a:p>
          <a:p>
            <a:pPr algn="ctr"/>
            <a:r>
              <a:rPr lang="en-US" sz="2400" i="0" dirty="0"/>
              <a:t>University of Virginia</a:t>
            </a:r>
          </a:p>
          <a:p>
            <a:pPr algn="ctr"/>
            <a:r>
              <a:rPr lang="en-US" sz="2400" i="0" dirty="0"/>
              <a:t>April 27, 2020</a:t>
            </a:r>
          </a:p>
        </p:txBody>
      </p:sp>
    </p:spTree>
    <p:extLst>
      <p:ext uri="{BB962C8B-B14F-4D97-AF65-F5344CB8AC3E}">
        <p14:creationId xmlns:p14="http://schemas.microsoft.com/office/powerpoint/2010/main" val="116660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9653D3-263D-6D48-BD79-D907E2F79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165"/>
            <a:ext cx="9144000" cy="65776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305C2A-1788-004D-91C4-D66D3DC86121}"/>
              </a:ext>
            </a:extLst>
          </p:cNvPr>
          <p:cNvSpPr txBox="1"/>
          <p:nvPr/>
        </p:nvSpPr>
        <p:spPr>
          <a:xfrm>
            <a:off x="0" y="6488668"/>
            <a:ext cx="40494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traderiskguaranty.com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0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9D5F70-DC23-1C46-BEAB-6B0757071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469900"/>
            <a:ext cx="8890000" cy="591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44CAD0-C6D6-DE4F-A85A-3E3C7C9ADF28}"/>
              </a:ext>
            </a:extLst>
          </p:cNvPr>
          <p:cNvSpPr txBox="1"/>
          <p:nvPr/>
        </p:nvSpPr>
        <p:spPr>
          <a:xfrm>
            <a:off x="0" y="6488668"/>
            <a:ext cx="404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traderiskguaranty.com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4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554D5-5FFF-4449-9244-0ED8AC7AB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8581"/>
            <a:ext cx="9144000" cy="5280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AF3706-C328-D14C-BB4B-BCDC480A4B37}"/>
              </a:ext>
            </a:extLst>
          </p:cNvPr>
          <p:cNvSpPr txBox="1"/>
          <p:nvPr/>
        </p:nvSpPr>
        <p:spPr>
          <a:xfrm>
            <a:off x="0" y="6488668"/>
            <a:ext cx="404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traderiskguaranty.com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2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F3706-C328-D14C-BB4B-BCDC480A4B37}"/>
              </a:ext>
            </a:extLst>
          </p:cNvPr>
          <p:cNvSpPr txBox="1"/>
          <p:nvPr/>
        </p:nvSpPr>
        <p:spPr>
          <a:xfrm>
            <a:off x="0" y="6488668"/>
            <a:ext cx="404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traderiskguaranty.com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FD342-996A-214F-B9FF-4B0AD3D9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666750"/>
            <a:ext cx="89662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7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F3706-C328-D14C-BB4B-BCDC480A4B37}"/>
              </a:ext>
            </a:extLst>
          </p:cNvPr>
          <p:cNvSpPr txBox="1"/>
          <p:nvPr/>
        </p:nvSpPr>
        <p:spPr>
          <a:xfrm>
            <a:off x="0" y="6488668"/>
            <a:ext cx="404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traderiskguaranty.com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4216C-FD00-7F49-AC91-59EC5135C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9570"/>
            <a:ext cx="9144000" cy="39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23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DA31-B087-7644-AF4A-3A7DC030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72" y="2405017"/>
            <a:ext cx="7239000" cy="1127125"/>
          </a:xfrm>
        </p:spPr>
        <p:txBody>
          <a:bodyPr/>
          <a:lstStyle/>
          <a:p>
            <a:pPr algn="ctr"/>
            <a:r>
              <a:rPr lang="en-US" dirty="0"/>
              <a:t>Tariff Exemptions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02322-7128-0A42-BA9B-17B21962EA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7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EEADA0-4D3A-D340-B4F8-DF08EFA9F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450850"/>
            <a:ext cx="6502400" cy="595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30B34-74BD-D249-A005-43F8A61CA04F}"/>
              </a:ext>
            </a:extLst>
          </p:cNvPr>
          <p:cNvSpPr txBox="1"/>
          <p:nvPr/>
        </p:nvSpPr>
        <p:spPr>
          <a:xfrm>
            <a:off x="0" y="5657671"/>
            <a:ext cx="1192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Nikkei Asian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78903-1B49-6B4E-BCA8-293861CCCCB1}"/>
              </a:ext>
            </a:extLst>
          </p:cNvPr>
          <p:cNvSpPr txBox="1"/>
          <p:nvPr/>
        </p:nvSpPr>
        <p:spPr>
          <a:xfrm>
            <a:off x="1355464" y="2134521"/>
            <a:ext cx="6433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U.S. Trade Representative Robert </a:t>
            </a:r>
            <a:r>
              <a:rPr lang="en-US" dirty="0" err="1"/>
              <a:t>Lighthizer</a:t>
            </a:r>
            <a:r>
              <a:rPr lang="en-US" dirty="0"/>
              <a:t>, whose office recently approved the first tariff exclusions.   © Reuters</a:t>
            </a:r>
          </a:p>
        </p:txBody>
      </p:sp>
    </p:spTree>
    <p:extLst>
      <p:ext uri="{BB962C8B-B14F-4D97-AF65-F5344CB8AC3E}">
        <p14:creationId xmlns:p14="http://schemas.microsoft.com/office/powerpoint/2010/main" val="325399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DA31-B087-7644-AF4A-3A7DC030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72" y="2405017"/>
            <a:ext cx="7239000" cy="1127125"/>
          </a:xfrm>
        </p:spPr>
        <p:txBody>
          <a:bodyPr/>
          <a:lstStyle/>
          <a:p>
            <a:pPr algn="ctr"/>
            <a:r>
              <a:rPr lang="en-US" dirty="0"/>
              <a:t>Tariff Incidence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02322-7128-0A42-BA9B-17B21962EA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44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8989-F970-9D47-8D1F-57AA7ECF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B05B-321B-7E46-A47B-E7FC40799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1077218"/>
          </a:xfrm>
        </p:spPr>
        <p:txBody>
          <a:bodyPr/>
          <a:lstStyle/>
          <a:p>
            <a:r>
              <a:rPr lang="en-US" dirty="0"/>
              <a:t>Tariff raises price at home and lowers it abroad: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FCD66-CC5C-CA47-A9E0-64A9749FF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8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B355-D30E-1D4B-9B3C-CC0A6D66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600" dirty="0"/>
              <a:t>Tariff Incidence, Large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6B53D-0762-9F4A-AC75-4BFA9314F2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0F01DE-7CF7-AD4B-9854-A652AD381B29}"/>
              </a:ext>
            </a:extLst>
          </p:cNvPr>
          <p:cNvCxnSpPr/>
          <p:nvPr/>
        </p:nvCxnSpPr>
        <p:spPr>
          <a:xfrm flipV="1">
            <a:off x="3048000" y="6172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A1533F-4A8C-0D48-85D1-C5AE40FC0FE6}"/>
              </a:ext>
            </a:extLst>
          </p:cNvPr>
          <p:cNvCxnSpPr/>
          <p:nvPr/>
        </p:nvCxnSpPr>
        <p:spPr>
          <a:xfrm flipV="1">
            <a:off x="3048000" y="31242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BE543B-2744-E74B-82EA-CF56F6E57ADA}"/>
              </a:ext>
            </a:extLst>
          </p:cNvPr>
          <p:cNvSpPr txBox="1"/>
          <p:nvPr/>
        </p:nvSpPr>
        <p:spPr>
          <a:xfrm>
            <a:off x="25146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CCBC53-D7A1-A846-BA02-D5B7DCD8C146}"/>
              </a:ext>
            </a:extLst>
          </p:cNvPr>
          <p:cNvSpPr txBox="1"/>
          <p:nvPr/>
        </p:nvSpPr>
        <p:spPr>
          <a:xfrm>
            <a:off x="5638800" y="525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22EE2-BAF0-7445-9EE0-D2B774F97F44}"/>
              </a:ext>
            </a:extLst>
          </p:cNvPr>
          <p:cNvSpPr txBox="1"/>
          <p:nvPr/>
        </p:nvSpPr>
        <p:spPr>
          <a:xfrm>
            <a:off x="5638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A7D04-D761-AE4E-BFEA-89767C6F5FA0}"/>
              </a:ext>
            </a:extLst>
          </p:cNvPr>
          <p:cNvSpPr txBox="1"/>
          <p:nvPr/>
        </p:nvSpPr>
        <p:spPr>
          <a:xfrm>
            <a:off x="55626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0329B1-B493-6B45-976A-539A5154F87B}"/>
              </a:ext>
            </a:extLst>
          </p:cNvPr>
          <p:cNvCxnSpPr/>
          <p:nvPr/>
        </p:nvCxnSpPr>
        <p:spPr>
          <a:xfrm>
            <a:off x="4572000" y="47244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D30F8C-5270-2847-9214-068B36519DFC}"/>
              </a:ext>
            </a:extLst>
          </p:cNvPr>
          <p:cNvSpPr txBox="1"/>
          <p:nvPr/>
        </p:nvSpPr>
        <p:spPr>
          <a:xfrm>
            <a:off x="4419600" y="6172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1AF6AC-318B-E649-A2E5-57B7BFF614D0}"/>
              </a:ext>
            </a:extLst>
          </p:cNvPr>
          <p:cNvCxnSpPr/>
          <p:nvPr/>
        </p:nvCxnSpPr>
        <p:spPr>
          <a:xfrm>
            <a:off x="3886200" y="42672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D323AC-ED28-B34A-AC6A-4342180D27CF}"/>
              </a:ext>
            </a:extLst>
          </p:cNvPr>
          <p:cNvCxnSpPr/>
          <p:nvPr/>
        </p:nvCxnSpPr>
        <p:spPr>
          <a:xfrm>
            <a:off x="3048000" y="51054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981982-1622-9F44-9D64-82499CC38FD5}"/>
              </a:ext>
            </a:extLst>
          </p:cNvPr>
          <p:cNvCxnSpPr/>
          <p:nvPr/>
        </p:nvCxnSpPr>
        <p:spPr>
          <a:xfrm>
            <a:off x="3048000" y="42672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47727C5-CFE3-D145-9938-2471BA349790}"/>
              </a:ext>
            </a:extLst>
          </p:cNvPr>
          <p:cNvSpPr txBox="1"/>
          <p:nvPr/>
        </p:nvSpPr>
        <p:spPr>
          <a:xfrm>
            <a:off x="25146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0819EE-C9D0-124B-8394-9E8F058B9B66}"/>
              </a:ext>
            </a:extLst>
          </p:cNvPr>
          <p:cNvSpPr txBox="1"/>
          <p:nvPr/>
        </p:nvSpPr>
        <p:spPr>
          <a:xfrm>
            <a:off x="25146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172F0755-86E4-4840-BDED-125D7D327D2B}"/>
              </a:ext>
            </a:extLst>
          </p:cNvPr>
          <p:cNvSpPr/>
          <p:nvPr/>
        </p:nvSpPr>
        <p:spPr>
          <a:xfrm flipV="1">
            <a:off x="2895600" y="42672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49D6C8-D9A6-7D4B-9EDD-2E16FC209320}"/>
              </a:ext>
            </a:extLst>
          </p:cNvPr>
          <p:cNvSpPr txBox="1"/>
          <p:nvPr/>
        </p:nvSpPr>
        <p:spPr>
          <a:xfrm>
            <a:off x="2590800" y="441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90A189-9DEE-7F40-BBA0-14199E422ED6}"/>
              </a:ext>
            </a:extLst>
          </p:cNvPr>
          <p:cNvCxnSpPr/>
          <p:nvPr/>
        </p:nvCxnSpPr>
        <p:spPr>
          <a:xfrm flipV="1">
            <a:off x="3048000" y="38862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2DD962-A682-4044-9578-552BFE0BB23D}"/>
              </a:ext>
            </a:extLst>
          </p:cNvPr>
          <p:cNvCxnSpPr/>
          <p:nvPr/>
        </p:nvCxnSpPr>
        <p:spPr>
          <a:xfrm flipH="1" flipV="1">
            <a:off x="3048000" y="36576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1A845C1-2BF7-C246-A867-0C0E89A4AE60}"/>
              </a:ext>
            </a:extLst>
          </p:cNvPr>
          <p:cNvCxnSpPr/>
          <p:nvPr/>
        </p:nvCxnSpPr>
        <p:spPr>
          <a:xfrm flipH="1">
            <a:off x="3048000" y="4724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8A8E4F1-9A11-BD48-B4EE-93341E696C18}"/>
              </a:ext>
            </a:extLst>
          </p:cNvPr>
          <p:cNvSpPr txBox="1"/>
          <p:nvPr/>
        </p:nvSpPr>
        <p:spPr>
          <a:xfrm>
            <a:off x="38862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D6194F-9477-F840-B398-35B713FCA11D}"/>
              </a:ext>
            </a:extLst>
          </p:cNvPr>
          <p:cNvSpPr txBox="1"/>
          <p:nvPr/>
        </p:nvSpPr>
        <p:spPr>
          <a:xfrm>
            <a:off x="3276600" y="617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5A3B77-6DFE-B141-9759-80FC81C569B2}"/>
              </a:ext>
            </a:extLst>
          </p:cNvPr>
          <p:cNvSpPr txBox="1"/>
          <p:nvPr/>
        </p:nvSpPr>
        <p:spPr>
          <a:xfrm>
            <a:off x="2743200" y="3048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C7942E-5773-C34D-A62B-D4E87A980ACE}"/>
              </a:ext>
            </a:extLst>
          </p:cNvPr>
          <p:cNvSpPr txBox="1"/>
          <p:nvPr/>
        </p:nvSpPr>
        <p:spPr>
          <a:xfrm>
            <a:off x="2438400" y="541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941EA1D-5EC6-104F-A72C-3BB3724FD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523220"/>
          </a:xfrm>
        </p:spPr>
        <p:txBody>
          <a:bodyPr/>
          <a:lstStyle/>
          <a:p>
            <a:r>
              <a:rPr lang="en-US" sz="2800" dirty="0"/>
              <a:t>Tariff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F543BE-EDD1-F647-870D-70AAB286713E}"/>
              </a:ext>
            </a:extLst>
          </p:cNvPr>
          <p:cNvCxnSpPr>
            <a:cxnSpLocks/>
          </p:cNvCxnSpPr>
          <p:nvPr/>
        </p:nvCxnSpPr>
        <p:spPr>
          <a:xfrm flipV="1">
            <a:off x="2209800" y="4267200"/>
            <a:ext cx="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87EF793-EE9F-C84B-A8D1-9F8C8556D03C}"/>
              </a:ext>
            </a:extLst>
          </p:cNvPr>
          <p:cNvCxnSpPr>
            <a:cxnSpLocks/>
          </p:cNvCxnSpPr>
          <p:nvPr/>
        </p:nvCxnSpPr>
        <p:spPr>
          <a:xfrm>
            <a:off x="2209800" y="4724400"/>
            <a:ext cx="0" cy="3810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1CC071F-D21D-B849-A4F0-006413FAAB71}"/>
              </a:ext>
            </a:extLst>
          </p:cNvPr>
          <p:cNvSpPr txBox="1">
            <a:spLocks/>
          </p:cNvSpPr>
          <p:nvPr/>
        </p:nvSpPr>
        <p:spPr bwMode="auto">
          <a:xfrm>
            <a:off x="1447800" y="18288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solidFill>
                  <a:srgbClr val="FF0000"/>
                </a:solidFill>
              </a:rPr>
              <a:t>raises price at home and 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7777634-4763-A447-8918-AA890069102D}"/>
              </a:ext>
            </a:extLst>
          </p:cNvPr>
          <p:cNvSpPr txBox="1">
            <a:spLocks/>
          </p:cNvSpPr>
          <p:nvPr/>
        </p:nvSpPr>
        <p:spPr bwMode="auto">
          <a:xfrm>
            <a:off x="1447800" y="22098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solidFill>
                  <a:srgbClr val="00B050"/>
                </a:solidFill>
              </a:rPr>
              <a:t>lowers it abroad:</a:t>
            </a:r>
          </a:p>
        </p:txBody>
      </p:sp>
    </p:spTree>
    <p:extLst>
      <p:ext uri="{BB962C8B-B14F-4D97-AF65-F5344CB8AC3E}">
        <p14:creationId xmlns:p14="http://schemas.microsoft.com/office/powerpoint/2010/main" val="11313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build="p"/>
      <p:bldP spid="40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C234-630F-974E-940D-57409C52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Recent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834A-B1AB-5145-A792-4BEF110E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2357568"/>
          </a:xfrm>
        </p:spPr>
        <p:txBody>
          <a:bodyPr/>
          <a:lstStyle/>
          <a:p>
            <a:r>
              <a:rPr lang="en-US" dirty="0"/>
              <a:t>Trump Trade Policies</a:t>
            </a:r>
          </a:p>
          <a:p>
            <a:r>
              <a:rPr lang="en-US" dirty="0"/>
              <a:t>Brexit</a:t>
            </a:r>
          </a:p>
          <a:p>
            <a:r>
              <a:rPr lang="en-US" dirty="0"/>
              <a:t>Pandemic</a:t>
            </a:r>
          </a:p>
          <a:p>
            <a:r>
              <a:rPr lang="en-US" dirty="0"/>
              <a:t>Future of the World Trading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9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6B53D-0762-9F4A-AC75-4BFA9314F2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3A790-F5C6-1D4C-972A-85830D7F915F}"/>
              </a:ext>
            </a:extLst>
          </p:cNvPr>
          <p:cNvSpPr/>
          <p:nvPr/>
        </p:nvSpPr>
        <p:spPr>
          <a:xfrm>
            <a:off x="1828800" y="4114800"/>
            <a:ext cx="825500" cy="368300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29FA5C4E-05E7-EA4B-BECA-10A2D8948E5E}"/>
              </a:ext>
            </a:extLst>
          </p:cNvPr>
          <p:cNvSpPr/>
          <p:nvPr/>
        </p:nvSpPr>
        <p:spPr>
          <a:xfrm>
            <a:off x="2667000" y="36575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0F01DE-7CF7-AD4B-9854-A652AD381B29}"/>
              </a:ext>
            </a:extLst>
          </p:cNvPr>
          <p:cNvCxnSpPr/>
          <p:nvPr/>
        </p:nvCxnSpPr>
        <p:spPr>
          <a:xfrm flipV="1">
            <a:off x="1828800" y="5562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A1533F-4A8C-0D48-85D1-C5AE40FC0FE6}"/>
              </a:ext>
            </a:extLst>
          </p:cNvPr>
          <p:cNvCxnSpPr/>
          <p:nvPr/>
        </p:nvCxnSpPr>
        <p:spPr>
          <a:xfrm flipV="1">
            <a:off x="1828800" y="25146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BE543B-2744-E74B-82EA-CF56F6E57ADA}"/>
              </a:ext>
            </a:extLst>
          </p:cNvPr>
          <p:cNvSpPr txBox="1"/>
          <p:nvPr/>
        </p:nvSpPr>
        <p:spPr>
          <a:xfrm>
            <a:off x="1295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CCBC53-D7A1-A846-BA02-D5B7DCD8C146}"/>
              </a:ext>
            </a:extLst>
          </p:cNvPr>
          <p:cNvSpPr txBox="1"/>
          <p:nvPr/>
        </p:nvSpPr>
        <p:spPr>
          <a:xfrm>
            <a:off x="4419600" y="464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22EE2-BAF0-7445-9EE0-D2B774F97F44}"/>
              </a:ext>
            </a:extLst>
          </p:cNvPr>
          <p:cNvSpPr txBox="1"/>
          <p:nvPr/>
        </p:nvSpPr>
        <p:spPr>
          <a:xfrm>
            <a:off x="4419600" y="2971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A7D04-D761-AE4E-BFEA-89767C6F5FA0}"/>
              </a:ext>
            </a:extLst>
          </p:cNvPr>
          <p:cNvSpPr txBox="1"/>
          <p:nvPr/>
        </p:nvSpPr>
        <p:spPr>
          <a:xfrm>
            <a:off x="4343400" y="556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0329B1-B493-6B45-976A-539A5154F87B}"/>
              </a:ext>
            </a:extLst>
          </p:cNvPr>
          <p:cNvCxnSpPr/>
          <p:nvPr/>
        </p:nvCxnSpPr>
        <p:spPr>
          <a:xfrm>
            <a:off x="3352800" y="41148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D30F8C-5270-2847-9214-068B36519DFC}"/>
              </a:ext>
            </a:extLst>
          </p:cNvPr>
          <p:cNvSpPr txBox="1"/>
          <p:nvPr/>
        </p:nvSpPr>
        <p:spPr>
          <a:xfrm>
            <a:off x="3200400" y="556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1AF6AC-318B-E649-A2E5-57B7BFF614D0}"/>
              </a:ext>
            </a:extLst>
          </p:cNvPr>
          <p:cNvCxnSpPr/>
          <p:nvPr/>
        </p:nvCxnSpPr>
        <p:spPr>
          <a:xfrm>
            <a:off x="2667000" y="36576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D323AC-ED28-B34A-AC6A-4342180D27CF}"/>
              </a:ext>
            </a:extLst>
          </p:cNvPr>
          <p:cNvCxnSpPr/>
          <p:nvPr/>
        </p:nvCxnSpPr>
        <p:spPr>
          <a:xfrm>
            <a:off x="1828800" y="4495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981982-1622-9F44-9D64-82499CC38FD5}"/>
              </a:ext>
            </a:extLst>
          </p:cNvPr>
          <p:cNvCxnSpPr/>
          <p:nvPr/>
        </p:nvCxnSpPr>
        <p:spPr>
          <a:xfrm>
            <a:off x="1828800" y="36576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47727C5-CFE3-D145-9938-2471BA349790}"/>
              </a:ext>
            </a:extLst>
          </p:cNvPr>
          <p:cNvSpPr txBox="1"/>
          <p:nvPr/>
        </p:nvSpPr>
        <p:spPr>
          <a:xfrm>
            <a:off x="1295400" y="3429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0819EE-C9D0-124B-8394-9E8F058B9B66}"/>
              </a:ext>
            </a:extLst>
          </p:cNvPr>
          <p:cNvSpPr txBox="1"/>
          <p:nvPr/>
        </p:nvSpPr>
        <p:spPr>
          <a:xfrm>
            <a:off x="1295400" y="4343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172F0755-86E4-4840-BDED-125D7D327D2B}"/>
              </a:ext>
            </a:extLst>
          </p:cNvPr>
          <p:cNvSpPr/>
          <p:nvPr/>
        </p:nvSpPr>
        <p:spPr>
          <a:xfrm flipV="1">
            <a:off x="1676400" y="36576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49D6C8-D9A6-7D4B-9EDD-2E16FC209320}"/>
              </a:ext>
            </a:extLst>
          </p:cNvPr>
          <p:cNvSpPr txBox="1"/>
          <p:nvPr/>
        </p:nvSpPr>
        <p:spPr>
          <a:xfrm>
            <a:off x="1371600" y="3810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90A189-9DEE-7F40-BBA0-14199E422ED6}"/>
              </a:ext>
            </a:extLst>
          </p:cNvPr>
          <p:cNvCxnSpPr/>
          <p:nvPr/>
        </p:nvCxnSpPr>
        <p:spPr>
          <a:xfrm flipV="1">
            <a:off x="1828800" y="32766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2DD962-A682-4044-9578-552BFE0BB23D}"/>
              </a:ext>
            </a:extLst>
          </p:cNvPr>
          <p:cNvCxnSpPr/>
          <p:nvPr/>
        </p:nvCxnSpPr>
        <p:spPr>
          <a:xfrm flipH="1" flipV="1">
            <a:off x="1828800" y="30480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8B70564-F7EF-0245-8FEB-7E806D10CD14}"/>
              </a:ext>
            </a:extLst>
          </p:cNvPr>
          <p:cNvSpPr txBox="1"/>
          <p:nvPr/>
        </p:nvSpPr>
        <p:spPr>
          <a:xfrm>
            <a:off x="2057400" y="3657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1A845C1-2BF7-C246-A867-0C0E89A4AE60}"/>
              </a:ext>
            </a:extLst>
          </p:cNvPr>
          <p:cNvCxnSpPr/>
          <p:nvPr/>
        </p:nvCxnSpPr>
        <p:spPr>
          <a:xfrm flipH="1">
            <a:off x="1828800" y="41148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EC9B06D-F636-B14D-A111-507EFD85EC27}"/>
              </a:ext>
            </a:extLst>
          </p:cNvPr>
          <p:cNvSpPr txBox="1"/>
          <p:nvPr/>
        </p:nvSpPr>
        <p:spPr>
          <a:xfrm>
            <a:off x="2667000" y="3733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3B5CE0-06B5-F040-AF16-4D445B1292CB}"/>
              </a:ext>
            </a:extLst>
          </p:cNvPr>
          <p:cNvSpPr txBox="1"/>
          <p:nvPr/>
        </p:nvSpPr>
        <p:spPr>
          <a:xfrm>
            <a:off x="2057400" y="4114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A8E4F1-9A11-BD48-B4EE-93341E696C18}"/>
              </a:ext>
            </a:extLst>
          </p:cNvPr>
          <p:cNvSpPr txBox="1"/>
          <p:nvPr/>
        </p:nvSpPr>
        <p:spPr>
          <a:xfrm>
            <a:off x="2667000" y="4038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D6194F-9477-F840-B398-35B713FCA11D}"/>
              </a:ext>
            </a:extLst>
          </p:cNvPr>
          <p:cNvSpPr txBox="1"/>
          <p:nvPr/>
        </p:nvSpPr>
        <p:spPr>
          <a:xfrm>
            <a:off x="205740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5A3B77-6DFE-B141-9759-80FC81C569B2}"/>
              </a:ext>
            </a:extLst>
          </p:cNvPr>
          <p:cNvSpPr txBox="1"/>
          <p:nvPr/>
        </p:nvSpPr>
        <p:spPr>
          <a:xfrm>
            <a:off x="1524000" y="243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C7942E-5773-C34D-A62B-D4E87A980ACE}"/>
              </a:ext>
            </a:extLst>
          </p:cNvPr>
          <p:cNvSpPr txBox="1"/>
          <p:nvPr/>
        </p:nvSpPr>
        <p:spPr>
          <a:xfrm>
            <a:off x="1219200" y="480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8A8DE96F-E06F-D04D-AABB-477C529E55DD}"/>
              </a:ext>
            </a:extLst>
          </p:cNvPr>
          <p:cNvSpPr txBox="1">
            <a:spLocks/>
          </p:cNvSpPr>
          <p:nvPr/>
        </p:nvSpPr>
        <p:spPr bwMode="auto">
          <a:xfrm>
            <a:off x="1447800" y="6096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sz="3600"/>
              <a:t>Tariff Incidence, Large Country</a:t>
            </a:r>
            <a:endParaRPr lang="en-US" sz="3600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EC83E8-34C6-B048-96EE-728D554FB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523220"/>
          </a:xfrm>
        </p:spPr>
        <p:txBody>
          <a:bodyPr/>
          <a:lstStyle/>
          <a:p>
            <a:r>
              <a:rPr lang="en-US" sz="2800" dirty="0"/>
              <a:t>Welfare effects 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36F3D29-25AA-5C4F-84A5-38F36E0AFF2D}"/>
              </a:ext>
            </a:extLst>
          </p:cNvPr>
          <p:cNvSpPr txBox="1">
            <a:spLocks/>
          </p:cNvSpPr>
          <p:nvPr/>
        </p:nvSpPr>
        <p:spPr bwMode="auto">
          <a:xfrm>
            <a:off x="5257800" y="1258332"/>
            <a:ext cx="3657600" cy="40072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/>
              <a:t>Welfare effects of a large-country tariff, starting from free trade</a:t>
            </a:r>
          </a:p>
          <a:p>
            <a:r>
              <a:rPr lang="en-US" sz="2400" dirty="0"/>
              <a:t>Home:</a:t>
            </a:r>
          </a:p>
          <a:p>
            <a:pPr marL="457200" lvl="1" indent="0">
              <a:buFont typeface="Arial" charset="0"/>
              <a:buNone/>
            </a:pPr>
            <a:r>
              <a:rPr lang="en-US" sz="2000" dirty="0"/>
              <a:t>Private  loses	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marL="457200" lvl="1" indent="0">
              <a:buFont typeface="Arial" charset="0"/>
              <a:buNone/>
            </a:pPr>
            <a:r>
              <a:rPr lang="en-US" sz="2000" dirty="0"/>
              <a:t>Gov’t gains		+(</a:t>
            </a:r>
            <a:r>
              <a:rPr lang="en-US" sz="2000" dirty="0" err="1"/>
              <a:t>a+c</a:t>
            </a:r>
            <a:r>
              <a:rPr lang="en-US" sz="2000" dirty="0"/>
              <a:t>)</a:t>
            </a:r>
          </a:p>
          <a:p>
            <a:pPr marL="457200" lvl="1" indent="0">
              <a:buFont typeface="Arial" charset="0"/>
              <a:buNone/>
            </a:pPr>
            <a:r>
              <a:rPr lang="en-US" sz="2000" dirty="0"/>
              <a:t>Country: 		+ c − b</a:t>
            </a:r>
          </a:p>
          <a:p>
            <a:r>
              <a:rPr lang="en-US" sz="2400" dirty="0"/>
              <a:t>Foreign</a:t>
            </a:r>
          </a:p>
          <a:p>
            <a:pPr marL="457200" lvl="1" indent="0">
              <a:buFont typeface="Arial" charset="0"/>
              <a:buNone/>
            </a:pPr>
            <a:r>
              <a:rPr lang="en-US" sz="2000" dirty="0"/>
              <a:t>Private  loses	−(</a:t>
            </a:r>
            <a:r>
              <a:rPr lang="en-US" sz="2000" i="1" dirty="0" err="1"/>
              <a:t>c+d</a:t>
            </a:r>
            <a:r>
              <a:rPr lang="en-US" sz="2000" dirty="0"/>
              <a:t>)</a:t>
            </a:r>
          </a:p>
          <a:p>
            <a:r>
              <a:rPr lang="en-US" sz="2400" dirty="0"/>
              <a:t>World loses	−(</a:t>
            </a:r>
            <a:r>
              <a:rPr lang="en-US" sz="2400" i="1" dirty="0" err="1"/>
              <a:t>b+d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14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3AF52-6BCF-A14B-AADD-98CC8CE48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0" y="693497"/>
            <a:ext cx="9008480" cy="5265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683FA7-6692-1F46-8CE7-85528F7344D2}"/>
              </a:ext>
            </a:extLst>
          </p:cNvPr>
          <p:cNvSpPr txBox="1"/>
          <p:nvPr/>
        </p:nvSpPr>
        <p:spPr>
          <a:xfrm>
            <a:off x="86130" y="6092683"/>
            <a:ext cx="7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517008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B355-D30E-1D4B-9B3C-CC0A6D66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600" dirty="0"/>
              <a:t>Tariff Incidence,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6B53D-0762-9F4A-AC75-4BFA9314F2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0F01DE-7CF7-AD4B-9854-A652AD381B29}"/>
              </a:ext>
            </a:extLst>
          </p:cNvPr>
          <p:cNvCxnSpPr/>
          <p:nvPr/>
        </p:nvCxnSpPr>
        <p:spPr>
          <a:xfrm flipV="1">
            <a:off x="3048000" y="6172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A1533F-4A8C-0D48-85D1-C5AE40FC0FE6}"/>
              </a:ext>
            </a:extLst>
          </p:cNvPr>
          <p:cNvCxnSpPr/>
          <p:nvPr/>
        </p:nvCxnSpPr>
        <p:spPr>
          <a:xfrm flipV="1">
            <a:off x="3048000" y="31242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3CCBC53-D7A1-A846-BA02-D5B7DCD8C146}"/>
              </a:ext>
            </a:extLst>
          </p:cNvPr>
          <p:cNvSpPr txBox="1"/>
          <p:nvPr/>
        </p:nvSpPr>
        <p:spPr>
          <a:xfrm>
            <a:off x="5638800" y="525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22EE2-BAF0-7445-9EE0-D2B774F97F44}"/>
              </a:ext>
            </a:extLst>
          </p:cNvPr>
          <p:cNvSpPr txBox="1"/>
          <p:nvPr/>
        </p:nvSpPr>
        <p:spPr>
          <a:xfrm>
            <a:off x="5674426" y="436517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A7D04-D761-AE4E-BFEA-89767C6F5FA0}"/>
              </a:ext>
            </a:extLst>
          </p:cNvPr>
          <p:cNvSpPr txBox="1"/>
          <p:nvPr/>
        </p:nvSpPr>
        <p:spPr>
          <a:xfrm>
            <a:off x="55626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0329B1-B493-6B45-976A-539A5154F87B}"/>
              </a:ext>
            </a:extLst>
          </p:cNvPr>
          <p:cNvCxnSpPr/>
          <p:nvPr/>
        </p:nvCxnSpPr>
        <p:spPr>
          <a:xfrm>
            <a:off x="4572000" y="47244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D30F8C-5270-2847-9214-068B36519DFC}"/>
              </a:ext>
            </a:extLst>
          </p:cNvPr>
          <p:cNvSpPr txBox="1"/>
          <p:nvPr/>
        </p:nvSpPr>
        <p:spPr>
          <a:xfrm>
            <a:off x="4419600" y="6172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1AF6AC-318B-E649-A2E5-57B7BFF614D0}"/>
              </a:ext>
            </a:extLst>
          </p:cNvPr>
          <p:cNvCxnSpPr>
            <a:cxnSpLocks/>
          </p:cNvCxnSpPr>
          <p:nvPr/>
        </p:nvCxnSpPr>
        <p:spPr>
          <a:xfrm>
            <a:off x="3409121" y="3914361"/>
            <a:ext cx="0" cy="224293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D323AC-ED28-B34A-AC6A-4342180D27CF}"/>
              </a:ext>
            </a:extLst>
          </p:cNvPr>
          <p:cNvCxnSpPr>
            <a:cxnSpLocks/>
          </p:cNvCxnSpPr>
          <p:nvPr/>
        </p:nvCxnSpPr>
        <p:spPr>
          <a:xfrm>
            <a:off x="3052970" y="4757531"/>
            <a:ext cx="3615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981982-1622-9F44-9D64-82499CC38FD5}"/>
              </a:ext>
            </a:extLst>
          </p:cNvPr>
          <p:cNvCxnSpPr>
            <a:cxnSpLocks/>
          </p:cNvCxnSpPr>
          <p:nvPr/>
        </p:nvCxnSpPr>
        <p:spPr>
          <a:xfrm>
            <a:off x="3057939" y="3914360"/>
            <a:ext cx="35621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47727C5-CFE3-D145-9938-2471BA349790}"/>
              </a:ext>
            </a:extLst>
          </p:cNvPr>
          <p:cNvSpPr txBox="1"/>
          <p:nvPr/>
        </p:nvSpPr>
        <p:spPr>
          <a:xfrm>
            <a:off x="2521857" y="370477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0819EE-C9D0-124B-8394-9E8F058B9B66}"/>
              </a:ext>
            </a:extLst>
          </p:cNvPr>
          <p:cNvSpPr txBox="1"/>
          <p:nvPr/>
        </p:nvSpPr>
        <p:spPr>
          <a:xfrm>
            <a:off x="2536371" y="455385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172F0755-86E4-4840-BDED-125D7D327D2B}"/>
              </a:ext>
            </a:extLst>
          </p:cNvPr>
          <p:cNvSpPr/>
          <p:nvPr/>
        </p:nvSpPr>
        <p:spPr>
          <a:xfrm flipV="1">
            <a:off x="2895600" y="3917673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49D6C8-D9A6-7D4B-9EDD-2E16FC209320}"/>
              </a:ext>
            </a:extLst>
          </p:cNvPr>
          <p:cNvSpPr txBox="1"/>
          <p:nvPr/>
        </p:nvSpPr>
        <p:spPr>
          <a:xfrm>
            <a:off x="2583543" y="425268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90A189-9DEE-7F40-BBA0-14199E422ED6}"/>
              </a:ext>
            </a:extLst>
          </p:cNvPr>
          <p:cNvCxnSpPr>
            <a:cxnSpLocks/>
          </p:cNvCxnSpPr>
          <p:nvPr/>
        </p:nvCxnSpPr>
        <p:spPr>
          <a:xfrm flipV="1">
            <a:off x="3048000" y="4648200"/>
            <a:ext cx="3352800" cy="152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2DD962-A682-4044-9578-552BFE0BB23D}"/>
              </a:ext>
            </a:extLst>
          </p:cNvPr>
          <p:cNvCxnSpPr/>
          <p:nvPr/>
        </p:nvCxnSpPr>
        <p:spPr>
          <a:xfrm flipH="1" flipV="1">
            <a:off x="3048000" y="36576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1A845C1-2BF7-C246-A867-0C0E89A4AE60}"/>
              </a:ext>
            </a:extLst>
          </p:cNvPr>
          <p:cNvCxnSpPr/>
          <p:nvPr/>
        </p:nvCxnSpPr>
        <p:spPr>
          <a:xfrm flipH="1">
            <a:off x="3048000" y="4731658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4D6194F-9477-F840-B398-35B713FCA11D}"/>
              </a:ext>
            </a:extLst>
          </p:cNvPr>
          <p:cNvSpPr txBox="1"/>
          <p:nvPr/>
        </p:nvSpPr>
        <p:spPr>
          <a:xfrm>
            <a:off x="2997530" y="614251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5A3B77-6DFE-B141-9759-80FC81C569B2}"/>
              </a:ext>
            </a:extLst>
          </p:cNvPr>
          <p:cNvSpPr txBox="1"/>
          <p:nvPr/>
        </p:nvSpPr>
        <p:spPr>
          <a:xfrm>
            <a:off x="2743200" y="3048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941EA1D-5EC6-104F-A72C-3BB3724FD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523220"/>
          </a:xfrm>
        </p:spPr>
        <p:txBody>
          <a:bodyPr/>
          <a:lstStyle/>
          <a:p>
            <a:r>
              <a:rPr lang="en-US" sz="2800" dirty="0"/>
              <a:t>Tariff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F543BE-EDD1-F647-870D-70AAB286713E}"/>
              </a:ext>
            </a:extLst>
          </p:cNvPr>
          <p:cNvCxnSpPr>
            <a:cxnSpLocks/>
          </p:cNvCxnSpPr>
          <p:nvPr/>
        </p:nvCxnSpPr>
        <p:spPr>
          <a:xfrm flipV="1">
            <a:off x="2209800" y="3904343"/>
            <a:ext cx="0" cy="8200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1CC071F-D21D-B849-A4F0-006413FAAB71}"/>
              </a:ext>
            </a:extLst>
          </p:cNvPr>
          <p:cNvSpPr txBox="1">
            <a:spLocks/>
          </p:cNvSpPr>
          <p:nvPr/>
        </p:nvSpPr>
        <p:spPr bwMode="auto">
          <a:xfrm>
            <a:off x="1447800" y="18288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solidFill>
                  <a:srgbClr val="FF0000"/>
                </a:solidFill>
              </a:rPr>
              <a:t>raises price at home almost by full tariff 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7777634-4763-A447-8918-AA890069102D}"/>
              </a:ext>
            </a:extLst>
          </p:cNvPr>
          <p:cNvSpPr txBox="1">
            <a:spLocks/>
          </p:cNvSpPr>
          <p:nvPr/>
        </p:nvSpPr>
        <p:spPr bwMode="auto">
          <a:xfrm>
            <a:off x="1447800" y="22098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solidFill>
                  <a:srgbClr val="00B050"/>
                </a:solidFill>
              </a:rPr>
              <a:t>lowers it abroad hardly at all:</a:t>
            </a:r>
          </a:p>
        </p:txBody>
      </p:sp>
    </p:spTree>
    <p:extLst>
      <p:ext uri="{BB962C8B-B14F-4D97-AF65-F5344CB8AC3E}">
        <p14:creationId xmlns:p14="http://schemas.microsoft.com/office/powerpoint/2010/main" val="11830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4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DA31-B087-7644-AF4A-3A7DC030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72" y="2405017"/>
            <a:ext cx="7239000" cy="1127125"/>
          </a:xfrm>
        </p:spPr>
        <p:txBody>
          <a:bodyPr/>
          <a:lstStyle/>
          <a:p>
            <a:pPr algn="ctr"/>
            <a:r>
              <a:rPr lang="en-US" dirty="0"/>
              <a:t>Trade Re-Routing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02322-7128-0A42-BA9B-17B21962EA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67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243857-BD60-1748-B843-BBBC7A55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61"/>
            <a:ext cx="9144000" cy="5424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A3DF15-F7E5-BD4C-920B-08044061B266}"/>
              </a:ext>
            </a:extLst>
          </p:cNvPr>
          <p:cNvSpPr txBox="1"/>
          <p:nvPr/>
        </p:nvSpPr>
        <p:spPr>
          <a:xfrm>
            <a:off x="0" y="6488668"/>
            <a:ext cx="7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Liu &amp; Shi, 2019 </a:t>
            </a:r>
          </a:p>
        </p:txBody>
      </p:sp>
    </p:spTree>
    <p:extLst>
      <p:ext uri="{BB962C8B-B14F-4D97-AF65-F5344CB8AC3E}">
        <p14:creationId xmlns:p14="http://schemas.microsoft.com/office/powerpoint/2010/main" val="3033571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986460-2F9E-944B-911A-5B28E296B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285"/>
            <a:ext cx="9144000" cy="5163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B01E6E-4C9D-D748-956F-D6BEC149F428}"/>
              </a:ext>
            </a:extLst>
          </p:cNvPr>
          <p:cNvSpPr txBox="1"/>
          <p:nvPr/>
        </p:nvSpPr>
        <p:spPr>
          <a:xfrm>
            <a:off x="0" y="6488668"/>
            <a:ext cx="7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Moehr</a:t>
            </a:r>
            <a:r>
              <a:rPr lang="en-US" dirty="0"/>
              <a:t>, 2018 </a:t>
            </a:r>
          </a:p>
        </p:txBody>
      </p:sp>
    </p:spTree>
    <p:extLst>
      <p:ext uri="{BB962C8B-B14F-4D97-AF65-F5344CB8AC3E}">
        <p14:creationId xmlns:p14="http://schemas.microsoft.com/office/powerpoint/2010/main" val="250113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C234-630F-974E-940D-57409C52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Brexit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834A-B1AB-5145-A792-4BEF110E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1791260"/>
          </a:xfrm>
        </p:spPr>
        <p:txBody>
          <a:bodyPr/>
          <a:lstStyle/>
          <a:p>
            <a:r>
              <a:rPr lang="en-US" sz="2400" dirty="0"/>
              <a:t>British public dislike of EU</a:t>
            </a:r>
          </a:p>
          <a:p>
            <a:r>
              <a:rPr lang="en-US" sz="2400" dirty="0"/>
              <a:t>EU membership so complex</a:t>
            </a:r>
          </a:p>
          <a:p>
            <a:r>
              <a:rPr lang="en-US" sz="2400" dirty="0"/>
              <a:t>EU country sub-units have power</a:t>
            </a:r>
          </a:p>
          <a:p>
            <a:r>
              <a:rPr lang="en-US" sz="2400" dirty="0"/>
              <a:t>UK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98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C28109-C815-424A-96F5-BD487D2B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024"/>
            <a:ext cx="9144000" cy="6259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6F43B6-EEBD-F340-AF34-E002B846CC97}"/>
              </a:ext>
            </a:extLst>
          </p:cNvPr>
          <p:cNvSpPr txBox="1"/>
          <p:nvPr/>
        </p:nvSpPr>
        <p:spPr>
          <a:xfrm>
            <a:off x="0" y="6488668"/>
            <a:ext cx="7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NYT</a:t>
            </a:r>
          </a:p>
        </p:txBody>
      </p:sp>
    </p:spTree>
    <p:extLst>
      <p:ext uri="{BB962C8B-B14F-4D97-AF65-F5344CB8AC3E}">
        <p14:creationId xmlns:p14="http://schemas.microsoft.com/office/powerpoint/2010/main" val="1983100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3097C0-BFDE-C040-9B76-2778467FD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" y="0"/>
            <a:ext cx="907142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A36C73-F132-1042-8024-4A57751C9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01" y="102992"/>
            <a:ext cx="9398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16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F1590-C7A0-AC44-9340-092E43C37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321" y="288067"/>
            <a:ext cx="5010411" cy="62506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2C72A0-C1F4-CB4F-ADFE-D97322B8B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31" y="6357307"/>
            <a:ext cx="990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C234-630F-974E-940D-57409C52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Trump Trade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834A-B1AB-5145-A792-4BEF110E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3564053"/>
          </a:xfrm>
        </p:spPr>
        <p:txBody>
          <a:bodyPr/>
          <a:lstStyle/>
          <a:p>
            <a:r>
              <a:rPr lang="en-US" sz="2400" dirty="0"/>
              <a:t>Importance of President</a:t>
            </a:r>
          </a:p>
          <a:p>
            <a:r>
              <a:rPr lang="en-US" sz="2400" dirty="0"/>
              <a:t>US law loopholes</a:t>
            </a:r>
          </a:p>
          <a:p>
            <a:r>
              <a:rPr lang="en-US" sz="2400" dirty="0"/>
              <a:t>Tariff exemptions</a:t>
            </a:r>
          </a:p>
          <a:p>
            <a:r>
              <a:rPr lang="en-US" sz="2400" dirty="0"/>
              <a:t>Silence of hurt industries</a:t>
            </a:r>
          </a:p>
          <a:p>
            <a:r>
              <a:rPr lang="en-US" sz="2400" dirty="0"/>
              <a:t>Tactic of extortion</a:t>
            </a:r>
          </a:p>
          <a:p>
            <a:r>
              <a:rPr lang="en-US" sz="2400" dirty="0"/>
              <a:t>Public &amp; official unawareness</a:t>
            </a:r>
          </a:p>
          <a:p>
            <a:r>
              <a:rPr lang="en-US" sz="2400" dirty="0"/>
              <a:t>US as small country</a:t>
            </a:r>
          </a:p>
          <a:p>
            <a:r>
              <a:rPr lang="en-US" sz="2400" dirty="0"/>
              <a:t>Trade re-routing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89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BA3395-2DEB-D84F-A682-329F9B9A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3175"/>
            <a:ext cx="9144000" cy="3771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94F0C8-8055-8345-A44A-204154B20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21" y="6311639"/>
            <a:ext cx="2267907" cy="4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99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F1E2-06D5-964E-905B-0F66C467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Brexit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3D6F6-6663-1E45-8872-E3B3D90DC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3243965"/>
          </a:xfrm>
        </p:spPr>
        <p:txBody>
          <a:bodyPr/>
          <a:lstStyle/>
          <a:p>
            <a:r>
              <a:rPr lang="en-US" dirty="0"/>
              <a:t>Five Biggest</a:t>
            </a:r>
          </a:p>
          <a:p>
            <a:pPr lvl="1"/>
            <a:r>
              <a:rPr lang="en-US" dirty="0"/>
              <a:t>Trade</a:t>
            </a:r>
          </a:p>
          <a:p>
            <a:pPr lvl="1"/>
            <a:r>
              <a:rPr lang="en-US" dirty="0"/>
              <a:t>Migration</a:t>
            </a:r>
          </a:p>
          <a:p>
            <a:pPr lvl="1"/>
            <a:r>
              <a:rPr lang="en-US" dirty="0"/>
              <a:t>Divorce bill</a:t>
            </a:r>
          </a:p>
          <a:p>
            <a:pPr lvl="1"/>
            <a:r>
              <a:rPr lang="en-US" dirty="0"/>
              <a:t>Rights of Citizens</a:t>
            </a:r>
          </a:p>
          <a:p>
            <a:pPr lvl="1"/>
            <a:r>
              <a:rPr lang="en-US" dirty="0"/>
              <a:t>Border with Ireland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F53C1-E74D-644F-A657-96EBDE454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43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F1E2-06D5-964E-905B-0F66C467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Brexit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3D6F6-6663-1E45-8872-E3B3D90DC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3539430"/>
          </a:xfrm>
        </p:spPr>
        <p:txBody>
          <a:bodyPr/>
          <a:lstStyle/>
          <a:p>
            <a:r>
              <a:rPr lang="en-US" dirty="0"/>
              <a:t>And many others</a:t>
            </a:r>
          </a:p>
          <a:p>
            <a:pPr lvl="1"/>
            <a:r>
              <a:rPr lang="en-US" sz="2000" dirty="0"/>
              <a:t>Fisheries</a:t>
            </a:r>
          </a:p>
          <a:p>
            <a:pPr lvl="1"/>
            <a:r>
              <a:rPr lang="en-US" sz="2000" dirty="0"/>
              <a:t>Agriculture</a:t>
            </a:r>
          </a:p>
          <a:p>
            <a:pPr lvl="1"/>
            <a:r>
              <a:rPr lang="en-US" sz="2000" dirty="0"/>
              <a:t>Airlines</a:t>
            </a:r>
          </a:p>
          <a:p>
            <a:pPr lvl="1"/>
            <a:r>
              <a:rPr lang="en-US" sz="2000" dirty="0"/>
              <a:t>Digital services tax</a:t>
            </a:r>
          </a:p>
          <a:p>
            <a:pPr lvl="1"/>
            <a:r>
              <a:rPr lang="en-US" sz="2000" dirty="0"/>
              <a:t>Financial regulation</a:t>
            </a:r>
          </a:p>
          <a:p>
            <a:pPr lvl="1"/>
            <a:r>
              <a:rPr lang="en-US" sz="2000" dirty="0"/>
              <a:t>Bank “passports”</a:t>
            </a:r>
          </a:p>
          <a:p>
            <a:pPr lvl="1"/>
            <a:r>
              <a:rPr lang="en-US" sz="2000" dirty="0"/>
              <a:t>Employment right</a:t>
            </a:r>
          </a:p>
          <a:p>
            <a:pPr lvl="1"/>
            <a:r>
              <a:rPr lang="en-US" sz="2000" dirty="0"/>
              <a:t>Refugees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F53C1-E74D-644F-A657-96EBDE454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C47394-13A2-D945-9534-55DDA0856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4690"/>
            <a:ext cx="9144000" cy="4668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D6C990-8D2B-454F-81A1-CBBE3AF41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95" y="141266"/>
            <a:ext cx="6210300" cy="86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4ACE4C-9E11-AD4D-BE95-964205359AC9}"/>
              </a:ext>
            </a:extLst>
          </p:cNvPr>
          <p:cNvSpPr txBox="1"/>
          <p:nvPr/>
        </p:nvSpPr>
        <p:spPr>
          <a:xfrm>
            <a:off x="351692" y="5943600"/>
            <a:ext cx="468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 has trade agreements with many countries.  UK loses these with Brexit.</a:t>
            </a:r>
          </a:p>
        </p:txBody>
      </p:sp>
    </p:spTree>
    <p:extLst>
      <p:ext uri="{BB962C8B-B14F-4D97-AF65-F5344CB8AC3E}">
        <p14:creationId xmlns:p14="http://schemas.microsoft.com/office/powerpoint/2010/main" val="2101089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0F529-684B-014C-863D-927FA0FB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62"/>
            <a:ext cx="9144000" cy="6233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2A862-5AED-D349-BC4F-8202882A1B07}"/>
              </a:ext>
            </a:extLst>
          </p:cNvPr>
          <p:cNvSpPr txBox="1"/>
          <p:nvPr/>
        </p:nvSpPr>
        <p:spPr>
          <a:xfrm>
            <a:off x="0" y="6324545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UK is now negotiating many agreements to replace the EU agreements.</a:t>
            </a:r>
          </a:p>
        </p:txBody>
      </p:sp>
    </p:spTree>
    <p:extLst>
      <p:ext uri="{BB962C8B-B14F-4D97-AF65-F5344CB8AC3E}">
        <p14:creationId xmlns:p14="http://schemas.microsoft.com/office/powerpoint/2010/main" val="465404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C234-630F-974E-940D-57409C52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834A-B1AB-5145-A792-4BEF110E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1348061"/>
          </a:xfrm>
        </p:spPr>
        <p:txBody>
          <a:bodyPr/>
          <a:lstStyle/>
          <a:p>
            <a:r>
              <a:rPr lang="en-US" sz="2400" dirty="0"/>
              <a:t>Too much specialization with free trade?</a:t>
            </a:r>
          </a:p>
          <a:p>
            <a:r>
              <a:rPr lang="en-US" sz="2400" dirty="0"/>
              <a:t>Unsure about policy response</a:t>
            </a:r>
          </a:p>
          <a:p>
            <a:r>
              <a:rPr lang="en-US" sz="2400" dirty="0"/>
              <a:t>Adds to distrust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84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EAE6B0-E1FC-2E4C-9913-D14201642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484"/>
            <a:ext cx="9144000" cy="65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62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E96BCB-97F4-A549-8095-C688248FF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374"/>
            <a:ext cx="9144000" cy="65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03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CCF601-20F8-5D4F-B2CA-19291A9A2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924"/>
            <a:ext cx="9144000" cy="6278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67FA95-215D-1443-96C1-8CC06C9D96D8}"/>
              </a:ext>
            </a:extLst>
          </p:cNvPr>
          <p:cNvSpPr txBox="1"/>
          <p:nvPr/>
        </p:nvSpPr>
        <p:spPr>
          <a:xfrm>
            <a:off x="9040" y="6488668"/>
            <a:ext cx="492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i="1" dirty="0"/>
              <a:t>Bloomberg, </a:t>
            </a:r>
            <a:r>
              <a:rPr lang="en-US" dirty="0"/>
              <a:t>Jan 31, 2020</a:t>
            </a:r>
          </a:p>
        </p:txBody>
      </p:sp>
    </p:spTree>
    <p:extLst>
      <p:ext uri="{BB962C8B-B14F-4D97-AF65-F5344CB8AC3E}">
        <p14:creationId xmlns:p14="http://schemas.microsoft.com/office/powerpoint/2010/main" val="1683561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3C018-BFFA-764E-92D5-89B4B59A6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080" y="1085850"/>
            <a:ext cx="6743700" cy="4505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C037C5-56DA-5F49-978B-12DDE1E9A488}"/>
              </a:ext>
            </a:extLst>
          </p:cNvPr>
          <p:cNvSpPr txBox="1"/>
          <p:nvPr/>
        </p:nvSpPr>
        <p:spPr>
          <a:xfrm>
            <a:off x="571500" y="2571750"/>
            <a:ext cx="228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Plans to restart</a:t>
            </a:r>
          </a:p>
          <a:p>
            <a:r>
              <a:rPr lang="en-US" dirty="0"/>
              <a:t>As of Apr 22:</a:t>
            </a:r>
          </a:p>
          <a:p>
            <a:endParaRPr lang="en-US" dirty="0"/>
          </a:p>
          <a:p>
            <a:r>
              <a:rPr lang="en-US" dirty="0"/>
              <a:t>Ford:  None</a:t>
            </a:r>
          </a:p>
          <a:p>
            <a:r>
              <a:rPr lang="en-US" dirty="0"/>
              <a:t>GM: None</a:t>
            </a:r>
          </a:p>
          <a:p>
            <a:r>
              <a:rPr lang="en-US" dirty="0"/>
              <a:t>FCA:  sometime after May 3</a:t>
            </a:r>
          </a:p>
          <a:p>
            <a:endParaRPr lang="en-US" dirty="0"/>
          </a:p>
          <a:p>
            <a:r>
              <a:rPr lang="en-US" dirty="0"/>
              <a:t>Others:  See map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9C3D7-C5ED-8647-BD41-B85F6AEC07EF}"/>
              </a:ext>
            </a:extLst>
          </p:cNvPr>
          <p:cNvSpPr txBox="1"/>
          <p:nvPr/>
        </p:nvSpPr>
        <p:spPr>
          <a:xfrm flipH="1">
            <a:off x="3429000" y="3600450"/>
            <a:ext cx="59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A232F-03B6-BD4D-83F2-7FD15D7B2B06}"/>
              </a:ext>
            </a:extLst>
          </p:cNvPr>
          <p:cNvSpPr txBox="1"/>
          <p:nvPr/>
        </p:nvSpPr>
        <p:spPr>
          <a:xfrm flipH="1">
            <a:off x="7143750" y="4114801"/>
            <a:ext cx="593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4/27</a:t>
            </a:r>
          </a:p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755CE4-142D-304F-924C-0069BB563DAB}"/>
              </a:ext>
            </a:extLst>
          </p:cNvPr>
          <p:cNvSpPr txBox="1"/>
          <p:nvPr/>
        </p:nvSpPr>
        <p:spPr>
          <a:xfrm flipH="1">
            <a:off x="7543800" y="4229100"/>
            <a:ext cx="59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4/13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D3163-7170-0848-AD29-EF28B0684458}"/>
              </a:ext>
            </a:extLst>
          </p:cNvPr>
          <p:cNvSpPr txBox="1"/>
          <p:nvPr/>
        </p:nvSpPr>
        <p:spPr>
          <a:xfrm flipH="1">
            <a:off x="7086600" y="3086101"/>
            <a:ext cx="593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  <a:p>
            <a:r>
              <a:rPr lang="en-US" dirty="0">
                <a:solidFill>
                  <a:schemeClr val="bg1"/>
                </a:solidFill>
              </a:rPr>
              <a:t>5/11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8D2A8-92D4-0D45-9D58-7B0F346D4133}"/>
              </a:ext>
            </a:extLst>
          </p:cNvPr>
          <p:cNvSpPr txBox="1"/>
          <p:nvPr/>
        </p:nvSpPr>
        <p:spPr>
          <a:xfrm flipH="1">
            <a:off x="7372350" y="3486150"/>
            <a:ext cx="59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9F2F0A-0ED0-E342-842B-874016DA36D6}"/>
              </a:ext>
            </a:extLst>
          </p:cNvPr>
          <p:cNvSpPr txBox="1"/>
          <p:nvPr/>
        </p:nvSpPr>
        <p:spPr>
          <a:xfrm flipH="1">
            <a:off x="6800850" y="4229100"/>
            <a:ext cx="59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66D02-B1FA-0648-ACA0-5D38469AA0F9}"/>
              </a:ext>
            </a:extLst>
          </p:cNvPr>
          <p:cNvSpPr txBox="1"/>
          <p:nvPr/>
        </p:nvSpPr>
        <p:spPr>
          <a:xfrm flipH="1">
            <a:off x="7486650" y="3086100"/>
            <a:ext cx="59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FED7FD-253C-8349-9D0A-4313DDB5F347}"/>
              </a:ext>
            </a:extLst>
          </p:cNvPr>
          <p:cNvSpPr txBox="1"/>
          <p:nvPr/>
        </p:nvSpPr>
        <p:spPr>
          <a:xfrm flipH="1">
            <a:off x="7829550" y="3886201"/>
            <a:ext cx="593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4/27</a:t>
            </a:r>
          </a:p>
          <a:p>
            <a:r>
              <a:rPr lang="en-US" dirty="0">
                <a:solidFill>
                  <a:schemeClr val="bg1"/>
                </a:solidFill>
              </a:rPr>
              <a:t>5/11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40BB9B-1883-1046-8057-64B63D23C314}"/>
              </a:ext>
            </a:extLst>
          </p:cNvPr>
          <p:cNvSpPr txBox="1"/>
          <p:nvPr/>
        </p:nvSpPr>
        <p:spPr>
          <a:xfrm flipH="1">
            <a:off x="7143750" y="3771900"/>
            <a:ext cx="59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3B507-663D-3E47-A8CE-718759BD601D}"/>
              </a:ext>
            </a:extLst>
          </p:cNvPr>
          <p:cNvSpPr txBox="1"/>
          <p:nvPr/>
        </p:nvSpPr>
        <p:spPr>
          <a:xfrm flipH="1">
            <a:off x="5943600" y="4743450"/>
            <a:ext cx="59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7D31A-524B-AD4C-A7E7-E1B70D81E48D}"/>
              </a:ext>
            </a:extLst>
          </p:cNvPr>
          <p:cNvSpPr txBox="1"/>
          <p:nvPr/>
        </p:nvSpPr>
        <p:spPr>
          <a:xfrm>
            <a:off x="-12879" y="5723752"/>
            <a:ext cx="527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Automotive News, March 25,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allAtOnce"/>
      <p:bldP spid="8" grpId="0"/>
      <p:bldP spid="9" grpId="0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DA31-B087-7644-AF4A-3A7DC030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72" y="2405017"/>
            <a:ext cx="7239000" cy="1127125"/>
          </a:xfrm>
        </p:spPr>
        <p:txBody>
          <a:bodyPr/>
          <a:lstStyle/>
          <a:p>
            <a:pPr algn="ctr"/>
            <a:r>
              <a:rPr lang="en-US" dirty="0"/>
              <a:t>Trump Tariffs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02322-7128-0A42-BA9B-17B21962EA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04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FBDE8-40D6-1747-A66A-1159445D6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1323975"/>
            <a:ext cx="6610350" cy="4210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37F53-2FE9-BD4D-B0D0-4542423F0B9B}"/>
              </a:ext>
            </a:extLst>
          </p:cNvPr>
          <p:cNvSpPr txBox="1"/>
          <p:nvPr/>
        </p:nvSpPr>
        <p:spPr>
          <a:xfrm>
            <a:off x="146398" y="5784676"/>
            <a:ext cx="716880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Source:  </a:t>
            </a:r>
            <a:r>
              <a:rPr lang="en-US" sz="2100" i="1" dirty="0"/>
              <a:t>MSNBC </a:t>
            </a:r>
            <a:r>
              <a:rPr lang="en-US" sz="2100" dirty="0"/>
              <a:t>Apr 20</a:t>
            </a:r>
          </a:p>
        </p:txBody>
      </p:sp>
    </p:spTree>
    <p:extLst>
      <p:ext uri="{BB962C8B-B14F-4D97-AF65-F5344CB8AC3E}">
        <p14:creationId xmlns:p14="http://schemas.microsoft.com/office/powerpoint/2010/main" val="323799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C24BD-9E14-504B-9157-1189109A0AC5}"/>
              </a:ext>
            </a:extLst>
          </p:cNvPr>
          <p:cNvSpPr txBox="1"/>
          <p:nvPr/>
        </p:nvSpPr>
        <p:spPr>
          <a:xfrm>
            <a:off x="9040" y="6488668"/>
            <a:ext cx="492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i="1" dirty="0"/>
              <a:t>Economist, </a:t>
            </a:r>
            <a:r>
              <a:rPr lang="en-US" dirty="0"/>
              <a:t>Feb 15,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61EAD-903B-AF42-9E44-9EBDE5CD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6" y="1435622"/>
            <a:ext cx="4025900" cy="391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A6AEC0-BA29-BA4A-9882-BE6DFA42B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212" y="1542166"/>
            <a:ext cx="4025900" cy="39328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06333E-FB42-444C-B5E7-360F581E4E78}"/>
              </a:ext>
            </a:extLst>
          </p:cNvPr>
          <p:cNvSpPr txBox="1"/>
          <p:nvPr/>
        </p:nvSpPr>
        <p:spPr>
          <a:xfrm>
            <a:off x="532261" y="450376"/>
            <a:ext cx="61141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/>
              <a:t>The new coronavirus could have a lasting impact on global supply chains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0109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C234-630F-974E-940D-57409C52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World Trading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834A-B1AB-5145-A792-4BEF110E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1348061"/>
          </a:xfrm>
        </p:spPr>
        <p:txBody>
          <a:bodyPr/>
          <a:lstStyle/>
          <a:p>
            <a:r>
              <a:rPr lang="en-US" sz="2400" dirty="0"/>
              <a:t>Multilateral agreements already lost</a:t>
            </a:r>
          </a:p>
          <a:p>
            <a:r>
              <a:rPr lang="en-US" sz="2400" dirty="0"/>
              <a:t>WTO dispute settlement broken</a:t>
            </a:r>
          </a:p>
          <a:p>
            <a:r>
              <a:rPr lang="en-US" sz="2400" dirty="0"/>
              <a:t>Loss of US as global leader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23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834A-B1AB-5145-A792-4BEF110E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274" y="1853352"/>
            <a:ext cx="7239000" cy="3767185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/>
              <a:t>Any Questions?</a:t>
            </a:r>
            <a:endParaRPr lang="en-US" sz="5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Alan V. Deardorff</a:t>
            </a:r>
          </a:p>
          <a:p>
            <a:pPr marL="0" indent="0" algn="ctr">
              <a:buNone/>
            </a:pPr>
            <a:r>
              <a:rPr lang="en-US" sz="2400" dirty="0"/>
              <a:t>Ford School of Public Policy</a:t>
            </a:r>
          </a:p>
          <a:p>
            <a:pPr marL="0" indent="0" algn="ctr">
              <a:buNone/>
            </a:pPr>
            <a:r>
              <a:rPr lang="en-US" sz="2400" dirty="0"/>
              <a:t>University of Michigan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err="1"/>
              <a:t>alandear@umich.edu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4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B79043-160F-E540-8D8D-DF4CB8A17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1661"/>
            <a:ext cx="9144000" cy="5234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CEE983-A65C-4F42-8093-2122E7DE9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4165"/>
            <a:ext cx="4940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5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68BA9-4BDF-1F4D-8863-BD18E47D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8" y="2119256"/>
            <a:ext cx="8825019" cy="263562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A0CD623-A9B0-AB4B-A859-EDCE788B6B37}"/>
              </a:ext>
            </a:extLst>
          </p:cNvPr>
          <p:cNvSpPr/>
          <p:nvPr/>
        </p:nvSpPr>
        <p:spPr>
          <a:xfrm>
            <a:off x="984412" y="3308594"/>
            <a:ext cx="1783830" cy="464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91E171-388E-2A4C-A489-4FCF697D5E2E}"/>
              </a:ext>
            </a:extLst>
          </p:cNvPr>
          <p:cNvSpPr/>
          <p:nvPr/>
        </p:nvSpPr>
        <p:spPr>
          <a:xfrm>
            <a:off x="5420471" y="3022399"/>
            <a:ext cx="2875613" cy="464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8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4AC79-C9CB-2544-8E60-7B6829D9E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8991600" cy="678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69DAAD-A084-0C44-A7FC-EF2315BDA7E2}"/>
              </a:ext>
            </a:extLst>
          </p:cNvPr>
          <p:cNvSpPr txBox="1"/>
          <p:nvPr/>
        </p:nvSpPr>
        <p:spPr>
          <a:xfrm>
            <a:off x="7171507" y="6488668"/>
            <a:ext cx="316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6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DA31-B087-7644-AF4A-3A7DC030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72" y="2405017"/>
            <a:ext cx="7239000" cy="1127125"/>
          </a:xfrm>
        </p:spPr>
        <p:txBody>
          <a:bodyPr/>
          <a:lstStyle/>
          <a:p>
            <a:pPr algn="ctr"/>
            <a:r>
              <a:rPr lang="en-US" dirty="0"/>
              <a:t>US Trade Laws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02322-7128-0A42-BA9B-17B21962EA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8A4A-CC38-FC4B-82E2-28B0BB137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A2261-B8D5-834A-AE01-C7CBA56FA6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A2466E-A5DE-AC41-8C02-1CFF3F423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447"/>
            <a:ext cx="9144000" cy="5325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317B46-AD8F-584C-9094-4A5E640ABFEF}"/>
              </a:ext>
            </a:extLst>
          </p:cNvPr>
          <p:cNvSpPr txBox="1"/>
          <p:nvPr/>
        </p:nvSpPr>
        <p:spPr>
          <a:xfrm>
            <a:off x="0" y="6488668"/>
            <a:ext cx="404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traderiskguaranty.com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46503"/>
      </p:ext>
    </p:extLst>
  </p:cSld>
  <p:clrMapOvr>
    <a:masterClrMapping/>
  </p:clrMapOvr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</Template>
  <TotalTime>63522</TotalTime>
  <Words>1113</Words>
  <Application>Microsoft Macintosh PowerPoint</Application>
  <PresentationFormat>On-screen Show (4:3)</PresentationFormat>
  <Paragraphs>271</Paragraphs>
  <Slides>43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ＭＳ Ｐゴシック</vt:lpstr>
      <vt:lpstr>Arial</vt:lpstr>
      <vt:lpstr>Calibri</vt:lpstr>
      <vt:lpstr>Palatino Linotype</vt:lpstr>
      <vt:lpstr>ford-school-ppt-template_11-12_light</vt:lpstr>
      <vt:lpstr>Lessons Learned</vt:lpstr>
      <vt:lpstr>Lessons Learned from Recent Events</vt:lpstr>
      <vt:lpstr>Trump Trade Policies</vt:lpstr>
      <vt:lpstr>Trump Tariffs</vt:lpstr>
      <vt:lpstr>PowerPoint Presentation</vt:lpstr>
      <vt:lpstr>PowerPoint Presentation</vt:lpstr>
      <vt:lpstr>PowerPoint Presentation</vt:lpstr>
      <vt:lpstr>US Trade 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Tariff Exemptions</vt:lpstr>
      <vt:lpstr>PowerPoint Presentation</vt:lpstr>
      <vt:lpstr>Tariff Incidence</vt:lpstr>
      <vt:lpstr>PowerPoint Presentation</vt:lpstr>
      <vt:lpstr>Tariff Incidence, Large Country</vt:lpstr>
      <vt:lpstr>PowerPoint Presentation</vt:lpstr>
      <vt:lpstr>PowerPoint Presentation</vt:lpstr>
      <vt:lpstr>Tariff Incidence, US</vt:lpstr>
      <vt:lpstr>Trade Re-Routing</vt:lpstr>
      <vt:lpstr>PowerPoint Presentation</vt:lpstr>
      <vt:lpstr>PowerPoint Presentation</vt:lpstr>
      <vt:lpstr>Brexit</vt:lpstr>
      <vt:lpstr>PowerPoint Presentation</vt:lpstr>
      <vt:lpstr>PowerPoint Presentation</vt:lpstr>
      <vt:lpstr>PowerPoint Presentation</vt:lpstr>
      <vt:lpstr>PowerPoint Presentation</vt:lpstr>
      <vt:lpstr>Brexit Issues</vt:lpstr>
      <vt:lpstr>Brexit Issues</vt:lpstr>
      <vt:lpstr>PowerPoint Presentation</vt:lpstr>
      <vt:lpstr>PowerPoint Presentation</vt:lpstr>
      <vt:lpstr>Pandemic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of World Trading System</vt:lpstr>
      <vt:lpstr>PowerPoint Presentation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the ROOs</dc:title>
  <dc:creator>Alan Deardorff</dc:creator>
  <cp:lastModifiedBy>Microsoft Office User</cp:lastModifiedBy>
  <cp:revision>210</cp:revision>
  <cp:lastPrinted>2020-04-28T16:10:13Z</cp:lastPrinted>
  <dcterms:created xsi:type="dcterms:W3CDTF">2011-07-06T15:52:55Z</dcterms:created>
  <dcterms:modified xsi:type="dcterms:W3CDTF">2020-04-28T16:13:06Z</dcterms:modified>
</cp:coreProperties>
</file>